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8" r:id="rId4"/>
    <p:sldId id="269" r:id="rId5"/>
    <p:sldId id="270" r:id="rId6"/>
    <p:sldId id="271" r:id="rId7"/>
    <p:sldId id="266" r:id="rId8"/>
    <p:sldId id="261" r:id="rId9"/>
    <p:sldId id="272" r:id="rId10"/>
    <p:sldId id="273" r:id="rId11"/>
    <p:sldId id="276" r:id="rId12"/>
    <p:sldId id="275" r:id="rId13"/>
  </p:sldIdLst>
  <p:sldSz cx="9144000" cy="5143500" type="screen16x9"/>
  <p:notesSz cx="6858000" cy="9144000"/>
  <p:embeddedFontLst>
    <p:embeddedFont>
      <p:font typeface="Chakra Petch" panose="020B0604020202020204" charset="-34"/>
      <p:regular r:id="rId16"/>
      <p:bold r:id="rId17"/>
      <p:italic r:id="rId18"/>
      <p:boldItalic r:id="rId19"/>
    </p:embeddedFont>
    <p:embeddedFont>
      <p:font typeface="IBM Plex Sans" panose="020B0503050203000203" pitchFamily="34" charset="0"/>
      <p:regular r:id="rId20"/>
      <p:bold r:id="rId21"/>
      <p:italic r:id="rId22"/>
      <p:boldItalic r:id="rId23"/>
    </p:embeddedFont>
    <p:embeddedFont>
      <p:font typeface="IBM Plex Sans Light" panose="020B0403050203000203" pitchFamily="34" charset="0"/>
      <p:regular r:id="rId24"/>
      <p:italic r:id="rId25"/>
    </p:embeddedFont>
    <p:embeddedFont>
      <p:font typeface="IBM Plex Sans Medium" panose="020B0603050203000203" pitchFamily="34" charset="0"/>
      <p:regular r:id="rId26"/>
      <p:italic r:id="rId27"/>
    </p:embeddedFont>
    <p:embeddedFont>
      <p:font typeface="IBM Plex Sans SemiBold" panose="020B0703050203000203" pitchFamily="34" charset="0"/>
      <p:bold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Wingdings 2" panose="05020102010507070707" pitchFamily="18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1D1D"/>
    <a:srgbClr val="00B050"/>
    <a:srgbClr val="000000"/>
    <a:srgbClr val="FFE217"/>
    <a:srgbClr val="2221B8"/>
    <a:srgbClr val="402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B5971-B2C9-4962-9B1F-EE7B3461AA4D}" v="48" dt="2024-11-17T04:23:42.332"/>
    <p1510:client id="{8DF11D3C-7204-4A2D-8687-832BE3FEB440}" v="2125" dt="2024-11-17T03:55:28.308"/>
  </p1510:revLst>
</p1510:revInfo>
</file>

<file path=ppt/tableStyles.xml><?xml version="1.0" encoding="utf-8"?>
<a:tblStyleLst xmlns:a="http://schemas.openxmlformats.org/drawingml/2006/main" def="{0AB789ED-9CE9-4ADF-9C1A-55C9F5B884BF}">
  <a:tblStyle styleId="{0AB789ED-9CE9-4ADF-9C1A-55C9F5B88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5E20AF7-7063-0E03-CDDE-5087919B6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D09F63-F6A4-AFF1-1628-64E77BE4EE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F7772-9BA4-4A10-9119-131F14F95335}" type="datetimeFigureOut">
              <a:rPr lang="es-CL" smtClean="0"/>
              <a:t>07-12-2024</a:t>
            </a:fld>
            <a:endParaRPr lang="es-C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13444-7FD8-E356-7029-618180D4C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79C6A5-20B8-3E2A-5C50-36943D9FC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6E9F3-49A6-4EA1-9BAB-CE0F19087A9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83362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522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5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6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46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76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2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2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82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749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C033E54A-A8CA-48C1-9504-691B58049D29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04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B5F6C806-BBF7-471C-9527-881CE2266695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812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body" idx="1"/>
          </p:nvPr>
        </p:nvSpPr>
        <p:spPr>
          <a:xfrm>
            <a:off x="4572000" y="1913281"/>
            <a:ext cx="38589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4572000" y="1328500"/>
            <a:ext cx="3858900" cy="5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>
            <a:spLocks noGrp="1"/>
          </p:cNvSpPr>
          <p:nvPr>
            <p:ph type="pic" idx="2"/>
          </p:nvPr>
        </p:nvSpPr>
        <p:spPr>
          <a:xfrm>
            <a:off x="713100" y="778800"/>
            <a:ext cx="3585900" cy="3585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5096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1206925" y="2393638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4741230" y="2393624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206925" y="2075032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741246" y="2075025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34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1"/>
          </p:nvPr>
        </p:nvSpPr>
        <p:spPr>
          <a:xfrm>
            <a:off x="928350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17"/>
          <p:cNvSpPr txBox="1">
            <a:spLocks noGrp="1"/>
          </p:cNvSpPr>
          <p:nvPr>
            <p:ph type="subTitle" idx="2"/>
          </p:nvPr>
        </p:nvSpPr>
        <p:spPr>
          <a:xfrm>
            <a:off x="3481625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17"/>
          <p:cNvSpPr txBox="1">
            <a:spLocks noGrp="1"/>
          </p:cNvSpPr>
          <p:nvPr>
            <p:ph type="subTitle" idx="3"/>
          </p:nvPr>
        </p:nvSpPr>
        <p:spPr>
          <a:xfrm>
            <a:off x="6034899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17"/>
          <p:cNvSpPr txBox="1">
            <a:spLocks noGrp="1"/>
          </p:cNvSpPr>
          <p:nvPr>
            <p:ph type="subTitle" idx="4"/>
          </p:nvPr>
        </p:nvSpPr>
        <p:spPr>
          <a:xfrm>
            <a:off x="928350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4" name="Google Shape;554;p17"/>
          <p:cNvSpPr txBox="1">
            <a:spLocks noGrp="1"/>
          </p:cNvSpPr>
          <p:nvPr>
            <p:ph type="subTitle" idx="5"/>
          </p:nvPr>
        </p:nvSpPr>
        <p:spPr>
          <a:xfrm>
            <a:off x="3481624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5" name="Google Shape;555;p17"/>
          <p:cNvSpPr txBox="1">
            <a:spLocks noGrp="1"/>
          </p:cNvSpPr>
          <p:nvPr>
            <p:ph type="subTitle" idx="6"/>
          </p:nvPr>
        </p:nvSpPr>
        <p:spPr>
          <a:xfrm>
            <a:off x="6034898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64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9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78C94063-DF36-4330-A365-08DA1FA5B7D6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789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908A7C6C-0F39-4D70-8E8D-FE5B9C95FA73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082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DFCFA4AC-08CC-42CE-BD01-C191750A04EC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83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94860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500" b="0" kern="1200" spc="8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0E59FD0C-5451-4CA0-86AF-E70AE3279989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891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4F170639-886C-4FCF-9EAB-ABB5DA3F3F4A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716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22230651-31F4-45D2-98AE-A2108F41BC07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62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6F53789A-C914-4DB1-8815-80B5EC7335C5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10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5E6440AA-91A0-436F-8FDB-C0F939DCAE21}" type="datetimeFigureOut">
              <a:rPr lang="en-US" smtClean="0"/>
              <a:t>12/7/2024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058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85800" cy="5143500"/>
          </a:xfrm>
          <a:prstGeom prst="rect">
            <a:avLst/>
          </a:prstGeom>
          <a:solidFill>
            <a:srgbClr val="FFE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1000124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1">
                <a:solidFill>
                  <a:srgbClr val="4025E6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WorkProManager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956FC9F-568A-3BDA-4D7F-04F760FB749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84574" y="4689431"/>
            <a:ext cx="377613" cy="377613"/>
          </a:xfrm>
          <a:prstGeom prst="rect">
            <a:avLst/>
          </a:prstGeom>
        </p:spPr>
      </p:pic>
      <p:pic>
        <p:nvPicPr>
          <p:cNvPr id="1028" name="Picture 4" descr="Train the trainers: el nuevo ciclo de Ingeniosas junto a Duoc UC –  Ingeniosas">
            <a:extLst>
              <a:ext uri="{FF2B5EF4-FFF2-40B4-BE49-F238E27FC236}">
                <a16:creationId xmlns:a16="http://schemas.microsoft.com/office/drawing/2014/main" id="{300FA6F5-3DB0-FD6C-0D14-27E4CB9D84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4" b="39354"/>
          <a:stretch/>
        </p:blipFill>
        <p:spPr bwMode="auto">
          <a:xfrm>
            <a:off x="6780923" y="171212"/>
            <a:ext cx="2198663" cy="43912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97000"/>
              </a:schemeClr>
            </a:glow>
            <a:outerShdw blurRad="50800" dist="12700" dir="3840000" sx="98000" sy="98000" algn="tl" rotWithShape="0">
              <a:schemeClr val="tx1">
                <a:lumMod val="95000"/>
                <a:alpha val="3600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93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hyperlink" Target="https://melonhelp.com/que-es-la-metodologia-scru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jpeg"/><Relationship Id="rId7" Type="http://schemas.openxmlformats.org/officeDocument/2006/relationships/hyperlink" Target="https://iconduck.com/icons/161597/database-mysq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gif"/><Relationship Id="rId9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0"/>
          <p:cNvSpPr txBox="1">
            <a:spLocks noGrp="1"/>
          </p:cNvSpPr>
          <p:nvPr>
            <p:ph type="subTitle" idx="1"/>
          </p:nvPr>
        </p:nvSpPr>
        <p:spPr>
          <a:xfrm>
            <a:off x="936896" y="2925224"/>
            <a:ext cx="6361041" cy="411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tx1"/>
                </a:solidFill>
                <a:latin typeface="IBM Plex Sans SemiBold" panose="020B0703050203000203" pitchFamily="34" charset="0"/>
                <a:cs typeface="Chakra Petch"/>
              </a:rPr>
              <a:t>Integrantes: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0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Bastián Olivares – Desarrollo/Project Manager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Matías Bello – Desarrollo/Gerencia/Product Owner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Nicolás Friz – Desarrollo/ Scrum Master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E50C765-B888-E7D5-7293-5F663EDA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0810" y="1128881"/>
            <a:ext cx="4462379" cy="1504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b="1" dirty="0">
                <a:latin typeface="IBM Plex Sans SemiBold" panose="020B0703050203000203" pitchFamily="34" charset="0"/>
                <a:cs typeface="Chakra Petch"/>
              </a:rPr>
              <a:t>DEMO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5" name="Gráfico 4" descr="Dispositivo de juego con relleno sólido">
            <a:extLst>
              <a:ext uri="{FF2B5EF4-FFF2-40B4-BE49-F238E27FC236}">
                <a16:creationId xmlns:a16="http://schemas.microsoft.com/office/drawing/2014/main" id="{4E25A50D-6581-634F-8A90-1A0C020A5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52" y="222716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0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930552" y="751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s-419" sz="2700" dirty="0">
                <a:solidFill>
                  <a:srgbClr val="FFFFFF"/>
                </a:solidFill>
                <a:latin typeface="IBM Plex Sans SemiBold" panose="020B0703050203000203" pitchFamily="34" charset="0"/>
                <a:cs typeface="Chakra Petch"/>
              </a:rPr>
              <a:t>Obstáculos presentados durante el desarrollo</a:t>
            </a:r>
          </a:p>
          <a:p>
            <a:endParaRPr lang="es-419" dirty="0">
              <a:latin typeface="Chakra Petch"/>
              <a:cs typeface="Chakra Petch"/>
            </a:endParaRP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3" name="Google Shape;1040;p30">
            <a:extLst>
              <a:ext uri="{FF2B5EF4-FFF2-40B4-BE49-F238E27FC236}">
                <a16:creationId xmlns:a16="http://schemas.microsoft.com/office/drawing/2014/main" id="{D4184830-BD09-2F4E-EF1E-12AB7DCA7A95}"/>
              </a:ext>
            </a:extLst>
          </p:cNvPr>
          <p:cNvSpPr txBox="1">
            <a:spLocks/>
          </p:cNvSpPr>
          <p:nvPr/>
        </p:nvSpPr>
        <p:spPr>
          <a:xfrm>
            <a:off x="1288086" y="2045367"/>
            <a:ext cx="6773779" cy="15681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s-CL" sz="2800" b="1" dirty="0">
                <a:solidFill>
                  <a:srgbClr val="FFE217"/>
                </a:solidFill>
                <a:latin typeface="IBM Plex Sans"/>
              </a:rPr>
              <a:t>Falta de tiempo.</a:t>
            </a:r>
            <a:endParaRPr lang="es-CL" sz="28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2800" b="1" dirty="0">
                <a:solidFill>
                  <a:srgbClr val="FFE217"/>
                </a:solidFill>
                <a:latin typeface="IBM Plex Sans"/>
              </a:rPr>
              <a:t>Cansancio del Equipo.</a:t>
            </a:r>
          </a:p>
          <a:p>
            <a:pPr marL="285750" indent="-285750" algn="just"/>
            <a:r>
              <a:rPr lang="es-CL" sz="2800" b="1" dirty="0">
                <a:solidFill>
                  <a:srgbClr val="FFE217"/>
                </a:solidFill>
                <a:latin typeface="IBM Plex Sans"/>
              </a:rPr>
              <a:t>Reestructuración de Base de datos</a:t>
            </a:r>
            <a:endParaRPr lang="es-CL" sz="28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2800" b="1" dirty="0">
                <a:solidFill>
                  <a:srgbClr val="FFE217"/>
                </a:solidFill>
                <a:latin typeface="IBM Plex Sans"/>
              </a:rPr>
              <a:t>Falta de conocimiento.</a:t>
            </a:r>
          </a:p>
          <a:p>
            <a:pPr marL="285750" indent="-285750" algn="just"/>
            <a:r>
              <a:rPr lang="es-CL" sz="2800" b="1" dirty="0">
                <a:solidFill>
                  <a:srgbClr val="FFE217"/>
                </a:solidFill>
                <a:latin typeface="IBM Plex Sans"/>
              </a:rPr>
              <a:t>Idea objetiva del proyecto.</a:t>
            </a:r>
          </a:p>
          <a:p>
            <a:pPr marL="285750" indent="-285750" algn="just"/>
            <a:r>
              <a:rPr lang="es-CL" sz="2800" b="1" dirty="0">
                <a:solidFill>
                  <a:srgbClr val="FFE217"/>
                </a:solidFill>
                <a:latin typeface="IBM Plex Sans"/>
              </a:rPr>
              <a:t>Dirección del proyecto.</a:t>
            </a:r>
            <a:endParaRPr lang="es-CL" sz="3200" dirty="0">
              <a:solidFill>
                <a:srgbClr val="FFE217"/>
              </a:solidFill>
              <a:latin typeface="IBM Plex Sans"/>
            </a:endParaRPr>
          </a:p>
        </p:txBody>
      </p:sp>
      <p:pic>
        <p:nvPicPr>
          <p:cNvPr id="4" name="Gráfico 3" descr="Guante de boxeo con relleno sólido">
            <a:extLst>
              <a:ext uri="{FF2B5EF4-FFF2-40B4-BE49-F238E27FC236}">
                <a16:creationId xmlns:a16="http://schemas.microsoft.com/office/drawing/2014/main" id="{393198B4-87DC-BBBC-1AD8-78A8C0A59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997" y="226801"/>
            <a:ext cx="687599" cy="68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06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latin typeface="IBM Plex Sans SemiBold" panose="020B0703050203000203" pitchFamily="34" charset="0"/>
                <a:cs typeface="Chakra Petch"/>
              </a:rPr>
              <a:t>PREGUNTAS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3" name="Gráfico 2" descr="Preguntas con relleno sólido">
            <a:extLst>
              <a:ext uri="{FF2B5EF4-FFF2-40B4-BE49-F238E27FC236}">
                <a16:creationId xmlns:a16="http://schemas.microsoft.com/office/drawing/2014/main" id="{59BF2A5D-54EE-2D84-83A9-C8DE51DFA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2577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643370" y="675612"/>
            <a:ext cx="10628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dirty="0">
                <a:latin typeface="IBM Plex Sans SemiBold" panose="020B0703050203000203" pitchFamily="34" charset="0"/>
                <a:cs typeface="Chakra Petch"/>
              </a:rPr>
              <a:t>Descripción del Proyecto</a:t>
            </a:r>
            <a:endParaRPr lang="es-CL" sz="1600" dirty="0">
              <a:latin typeface="IBM Plex Sans SemiBold" panose="020B0703050203000203" pitchFamily="34" charset="0"/>
              <a:cs typeface="Chakra Petch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037555" y="1512519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2400" b="1" dirty="0">
                <a:solidFill>
                  <a:srgbClr val="FFE217"/>
                </a:solidFill>
                <a:latin typeface="IBM Plex Sans"/>
              </a:rPr>
              <a:t>Problema:</a:t>
            </a:r>
          </a:p>
          <a:p>
            <a:pPr marL="0" indent="0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Procesos manuales que provocan perdida de información valiosa, problemas de trazabilidad de los servicios y la productividad</a:t>
            </a: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5210583" y="1513767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L" sz="2400" b="1" dirty="0">
                <a:solidFill>
                  <a:srgbClr val="FFE217"/>
                </a:solidFill>
                <a:latin typeface="IBM Plex Sans"/>
              </a:rPr>
              <a:t>Propuesta de solución:</a:t>
            </a:r>
            <a:endParaRPr lang="es-MX" sz="1600" b="1" dirty="0"/>
          </a:p>
          <a:p>
            <a:pPr marL="0" indent="0" algn="r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Plataforma escalable y adaptable a las necesidades del cliente, que mejore los problemas del negocio.</a:t>
            </a: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pic>
        <p:nvPicPr>
          <p:cNvPr id="3" name="Gráfico 2" descr="Lluvia de ideas con relleno sólido">
            <a:extLst>
              <a:ext uri="{FF2B5EF4-FFF2-40B4-BE49-F238E27FC236}">
                <a16:creationId xmlns:a16="http://schemas.microsoft.com/office/drawing/2014/main" id="{E369A2AB-395E-6319-6D44-C741171B3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3418" y="3358992"/>
            <a:ext cx="1465621" cy="1465621"/>
          </a:xfrm>
          <a:prstGeom prst="rect">
            <a:avLst/>
          </a:prstGeom>
        </p:spPr>
      </p:pic>
      <p:pic>
        <p:nvPicPr>
          <p:cNvPr id="5" name="Gráfico 4" descr="Signo de interrogación con relleno sólido">
            <a:extLst>
              <a:ext uri="{FF2B5EF4-FFF2-40B4-BE49-F238E27FC236}">
                <a16:creationId xmlns:a16="http://schemas.microsoft.com/office/drawing/2014/main" id="{E013C604-1B46-8F0A-D997-9F6BF1BDD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4193"/>
            <a:ext cx="671632" cy="6716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889356" y="697694"/>
            <a:ext cx="1062846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dirty="0">
                <a:latin typeface="IBM Plex Sans SemiBold" panose="020B0703050203000203" pitchFamily="34" charset="0"/>
                <a:cs typeface="Chakra Petch"/>
              </a:rPr>
              <a:t>Objetivo General</a:t>
            </a:r>
            <a:endParaRPr lang="es-MX" sz="3200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199504" y="1060780"/>
            <a:ext cx="6900192" cy="10580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Optimizar la gestión de ordenes de trabajo.</a:t>
            </a:r>
            <a:endParaRPr lang="es-CL" sz="28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 algn="ctr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938213" y="2571750"/>
            <a:ext cx="7267574" cy="1510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/>
            <a:r>
              <a:rPr lang="es-MX" sz="2000" dirty="0">
                <a:solidFill>
                  <a:srgbClr val="FFE217"/>
                </a:solidFill>
                <a:latin typeface="IBM Plex Sans"/>
              </a:rPr>
              <a:t>Mejorar tiempos en los servicios.</a:t>
            </a:r>
          </a:p>
          <a:p>
            <a:pPr marL="285750" indent="-285750" algn="ctr"/>
            <a:r>
              <a:rPr lang="es-MX" sz="2000" dirty="0">
                <a:solidFill>
                  <a:srgbClr val="FFE217"/>
                </a:solidFill>
                <a:latin typeface="IBM Plex Sans"/>
              </a:rPr>
              <a:t>Facilitar la toma de requerimientos que necesita el cliente.</a:t>
            </a:r>
          </a:p>
          <a:p>
            <a:pPr marL="285750" indent="-285750" algn="ctr"/>
            <a:r>
              <a:rPr lang="es-MX" sz="2000" dirty="0">
                <a:solidFill>
                  <a:srgbClr val="FFE217"/>
                </a:solidFill>
                <a:latin typeface="IBM Plex Sans"/>
              </a:rPr>
              <a:t>Enriquecer la trazabilidad de procesos.</a:t>
            </a:r>
          </a:p>
          <a:p>
            <a:pPr marL="285750" indent="-285750" algn="ctr"/>
            <a:r>
              <a:rPr lang="es-MX" sz="2000" dirty="0">
                <a:solidFill>
                  <a:srgbClr val="FFE217"/>
                </a:solidFill>
                <a:latin typeface="IBM Plex Sans"/>
              </a:rPr>
              <a:t>Control en las acciones del negocio.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CuadroTexto 6">
            <a:extLst>
              <a:ext uri="{FF2B5EF4-FFF2-40B4-BE49-F238E27FC236}">
                <a16:creationId xmlns:a16="http://schemas.microsoft.com/office/drawing/2014/main" id="{1F18524A-67E0-0EB9-9AE1-EC9580B8B79E}"/>
              </a:ext>
            </a:extLst>
          </p:cNvPr>
          <p:cNvSpPr txBox="1"/>
          <p:nvPr/>
        </p:nvSpPr>
        <p:spPr>
          <a:xfrm>
            <a:off x="815019" y="2135672"/>
            <a:ext cx="766916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dirty="0">
                <a:latin typeface="IBM Plex Sans SemiBold" panose="020B0703050203000203" pitchFamily="34" charset="0"/>
                <a:cs typeface="Chakra Petch"/>
              </a:rPr>
              <a:t>Objetivos Específicos</a:t>
            </a:r>
            <a:endParaRPr lang="es-MX" sz="3200" dirty="0">
              <a:latin typeface="IBM Plex Sans SemiBold" panose="020B0703050203000203" pitchFamily="34" charset="0"/>
            </a:endParaRPr>
          </a:p>
        </p:txBody>
      </p:sp>
      <p:pic>
        <p:nvPicPr>
          <p:cNvPr id="4" name="Gráfico 3" descr="Diana con relleno sólido">
            <a:extLst>
              <a:ext uri="{FF2B5EF4-FFF2-40B4-BE49-F238E27FC236}">
                <a16:creationId xmlns:a16="http://schemas.microsoft.com/office/drawing/2014/main" id="{898C8F84-A4EB-20B4-7030-FF4ED1533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3886" y="4067384"/>
            <a:ext cx="914400" cy="914400"/>
          </a:xfrm>
          <a:prstGeom prst="rect">
            <a:avLst/>
          </a:prstGeom>
        </p:spPr>
      </p:pic>
      <p:pic>
        <p:nvPicPr>
          <p:cNvPr id="6" name="Gráfico 5" descr="Medalla con relleno sólido">
            <a:extLst>
              <a:ext uri="{FF2B5EF4-FFF2-40B4-BE49-F238E27FC236}">
                <a16:creationId xmlns:a16="http://schemas.microsoft.com/office/drawing/2014/main" id="{D8E1F208-81FF-C2DC-E2D9-C3F39F585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88278"/>
            <a:ext cx="702114" cy="7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7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695325" y="641855"/>
            <a:ext cx="80547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IBM Plex Sans SemiBold" panose="020B0703050203000203" pitchFamily="34" charset="0"/>
                <a:cs typeface="Chakra Petch"/>
              </a:rPr>
              <a:t>Alcances y limitantes del proyecto</a:t>
            </a: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524495" y="1288186"/>
            <a:ext cx="6095009" cy="35734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Alcances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Alcance de auditoría y alta dirección.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Sistema de gestión y trazabilidad.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Seguridad y Autenticación.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Alta disponibilidad de servicio.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Gran Escalabilidad de plataforma.</a:t>
            </a:r>
          </a:p>
          <a:p>
            <a:pPr marL="342900" indent="-342900" algn="just"/>
            <a:endParaRPr lang="es-MX" sz="2000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Limitantes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No contar con un Inventario de Insumos.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No manejar la Gestión de Pagos.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No contar con Registro de Logs.</a:t>
            </a:r>
            <a:endParaRPr lang="es-MX" sz="2000" b="1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endParaRPr lang="es-MX" dirty="0"/>
          </a:p>
          <a:p>
            <a:pPr marL="0" indent="0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pic>
        <p:nvPicPr>
          <p:cNvPr id="3" name="Gráfico 2" descr="Iceberg contorno">
            <a:extLst>
              <a:ext uri="{FF2B5EF4-FFF2-40B4-BE49-F238E27FC236}">
                <a16:creationId xmlns:a16="http://schemas.microsoft.com/office/drawing/2014/main" id="{5C96380D-2984-B26F-01F7-6E49C14BF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2512" y="2071155"/>
            <a:ext cx="2134219" cy="2134219"/>
          </a:xfrm>
          <a:prstGeom prst="rect">
            <a:avLst/>
          </a:prstGeom>
        </p:spPr>
      </p:pic>
      <p:pic>
        <p:nvPicPr>
          <p:cNvPr id="5" name="Gráfico 4" descr="Gráfico de barras con tendencia bajista con relleno sólido">
            <a:extLst>
              <a:ext uri="{FF2B5EF4-FFF2-40B4-BE49-F238E27FC236}">
                <a16:creationId xmlns:a16="http://schemas.microsoft.com/office/drawing/2014/main" id="{C3299616-FF7C-81AB-D995-C8AE75160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11978"/>
            <a:ext cx="6953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07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123314" y="623702"/>
            <a:ext cx="676969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IBM Plex Sans SemiBold" panose="020B0703050203000203" pitchFamily="34" charset="0"/>
                <a:cs typeface="Chakra Petch"/>
              </a:rPr>
              <a:t>Metodología de trabajo para el desarrollo del proyecto</a:t>
            </a:r>
            <a:endParaRPr lang="es-MX" sz="1400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250991" y="1800398"/>
            <a:ext cx="6642016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798BFF7-9F17-C58A-6490-55454A81F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6328" y="1577809"/>
            <a:ext cx="6426679" cy="3357940"/>
          </a:xfrm>
          <a:prstGeom prst="rect">
            <a:avLst/>
          </a:prstGeom>
        </p:spPr>
      </p:pic>
      <p:pic>
        <p:nvPicPr>
          <p:cNvPr id="12" name="Gráfico 11" descr="Diagrama de flujo circular con relleno sólido">
            <a:extLst>
              <a:ext uri="{FF2B5EF4-FFF2-40B4-BE49-F238E27FC236}">
                <a16:creationId xmlns:a16="http://schemas.microsoft.com/office/drawing/2014/main" id="{9C94871D-BC30-CFF9-53A1-1185AD966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183337"/>
            <a:ext cx="672860" cy="67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2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9EBAD85-4B62-D48D-3AF1-710569FB9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6" y="1377142"/>
            <a:ext cx="8143200" cy="31732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926007" y="658757"/>
            <a:ext cx="7617326" cy="80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s-CL" sz="2400" spc="-50" dirty="0">
                <a:latin typeface="IBM Plex Sans SemiBold" panose="020B0703050203000203" pitchFamily="34" charset="0"/>
                <a:ea typeface="+mj-ea"/>
                <a:cs typeface="Chakra Petch"/>
              </a:rPr>
              <a:t>Cronograma para el desarrollo del proyecto</a:t>
            </a:r>
            <a:endParaRPr lang="es-CL" sz="2000" spc="-50" dirty="0">
              <a:latin typeface="IBM Plex Sans SemiBold" panose="020B0703050203000203" pitchFamily="34" charset="0"/>
              <a:ea typeface="+mj-ea"/>
              <a:cs typeface="Chakra Petch"/>
            </a:endParaRPr>
          </a:p>
        </p:txBody>
      </p:sp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3D3D1617-8857-168F-DD33-E4A886F43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60074"/>
              </p:ext>
            </p:extLst>
          </p:nvPr>
        </p:nvGraphicFramePr>
        <p:xfrm>
          <a:off x="926007" y="1411792"/>
          <a:ext cx="7922798" cy="3009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6605">
                  <a:extLst>
                    <a:ext uri="{9D8B030D-6E8A-4147-A177-3AD203B41FA5}">
                      <a16:colId xmlns:a16="http://schemas.microsoft.com/office/drawing/2014/main" val="1034903392"/>
                    </a:ext>
                  </a:extLst>
                </a:gridCol>
                <a:gridCol w="522287">
                  <a:extLst>
                    <a:ext uri="{9D8B030D-6E8A-4147-A177-3AD203B41FA5}">
                      <a16:colId xmlns:a16="http://schemas.microsoft.com/office/drawing/2014/main" val="516747531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3786160706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1612165358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3498283239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998917291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817504964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300498185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3173563959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2219023156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3039228546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4286673860"/>
                    </a:ext>
                  </a:extLst>
                </a:gridCol>
                <a:gridCol w="609446">
                  <a:extLst>
                    <a:ext uri="{9D8B030D-6E8A-4147-A177-3AD203B41FA5}">
                      <a16:colId xmlns:a16="http://schemas.microsoft.com/office/drawing/2014/main" val="2332454434"/>
                    </a:ext>
                  </a:extLst>
                </a:gridCol>
              </a:tblGrid>
              <a:tr h="5015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Fase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1 (02-09 al 08-09)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2 (09-09 al 15-09)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3 (16-09 al 22-09)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4 (23-09 al 29-09)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5 (30-09 al 06-10)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6 (07-10 al 13-10)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7 (14-10 al 20-10)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8 (21-10 al 27-10)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9 (28-10 al 03-11)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10 (04-11 al 10-11)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11 (11-11 al 17-11)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solidFill>
                            <a:schemeClr val="bg1"/>
                          </a:solidFill>
                          <a:effectLst/>
                        </a:rPr>
                        <a:t>Semana 12 (18-11 al 24-11)</a:t>
                      </a:r>
                      <a:endParaRPr lang="es-CL" sz="800" kern="100" dirty="0">
                        <a:solidFill>
                          <a:schemeClr val="bg1"/>
                        </a:solidFill>
                        <a:effectLst/>
                        <a:latin typeface="IBM Plex Sans Medium" panose="020B06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2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44424"/>
                  </a:ext>
                </a:extLst>
              </a:tr>
              <a:tr h="5015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effectLst/>
                        </a:rPr>
                        <a:t>Fase 1: Inicio del proyecto</a:t>
                      </a: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1D1D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415572"/>
                  </a:ext>
                </a:extLst>
              </a:tr>
              <a:tr h="5015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effectLst/>
                        </a:rPr>
                        <a:t>Fase 2: Planificación</a:t>
                      </a: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1D1D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26220"/>
                  </a:ext>
                </a:extLst>
              </a:tr>
              <a:tr h="5015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effectLst/>
                        </a:rPr>
                        <a:t>Fase 3: Desarrollo</a:t>
                      </a: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9490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1D1D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857652"/>
                  </a:ext>
                </a:extLst>
              </a:tr>
              <a:tr h="5015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effectLst/>
                        </a:rPr>
                        <a:t>Fase 4: Marcha Blanca</a:t>
                      </a: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1D1D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84832"/>
                  </a:ext>
                </a:extLst>
              </a:tr>
              <a:tr h="5015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s-CL" sz="800" b="1" kern="100" dirty="0">
                          <a:effectLst/>
                        </a:rPr>
                        <a:t>Fase 5: Despliegue</a:t>
                      </a: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6117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>
                        <a:alpha val="9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s-CL" sz="800" kern="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9525" anchor="ctr">
                    <a:lnL w="12700" cmpd="sng"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1D1D">
                        <a:alpha val="9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773182"/>
                  </a:ext>
                </a:extLst>
              </a:tr>
            </a:tbl>
          </a:graphicData>
        </a:graphic>
      </p:graphicFrame>
      <p:pic>
        <p:nvPicPr>
          <p:cNvPr id="18" name="Gráfico 17" descr="Piezas de rompecabezas contorno">
            <a:extLst>
              <a:ext uri="{FF2B5EF4-FFF2-40B4-BE49-F238E27FC236}">
                <a16:creationId xmlns:a16="http://schemas.microsoft.com/office/drawing/2014/main" id="{3EC38388-E2F8-4A95-5539-61733119C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87662"/>
            <a:ext cx="751849" cy="751849"/>
          </a:xfrm>
          <a:prstGeom prst="rect">
            <a:avLst/>
          </a:prstGeom>
        </p:spPr>
      </p:pic>
      <p:sp>
        <p:nvSpPr>
          <p:cNvPr id="19" name="Elipse 18">
            <a:extLst>
              <a:ext uri="{FF2B5EF4-FFF2-40B4-BE49-F238E27FC236}">
                <a16:creationId xmlns:a16="http://schemas.microsoft.com/office/drawing/2014/main" id="{6F5DEC30-D131-CC33-6AC1-AC5DF4B8FC40}"/>
              </a:ext>
            </a:extLst>
          </p:cNvPr>
          <p:cNvSpPr/>
          <p:nvPr/>
        </p:nvSpPr>
        <p:spPr>
          <a:xfrm>
            <a:off x="3502742" y="4678797"/>
            <a:ext cx="199103" cy="20292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3C93519-1326-5698-4DC6-873A1241FBAA}"/>
              </a:ext>
            </a:extLst>
          </p:cNvPr>
          <p:cNvSpPr/>
          <p:nvPr/>
        </p:nvSpPr>
        <p:spPr>
          <a:xfrm>
            <a:off x="5160708" y="4678796"/>
            <a:ext cx="199103" cy="202921"/>
          </a:xfrm>
          <a:prstGeom prst="ellipse">
            <a:avLst/>
          </a:prstGeom>
          <a:solidFill>
            <a:srgbClr val="931D1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A01A7A5-4A69-2265-3E3A-523DF34F7D56}"/>
              </a:ext>
            </a:extLst>
          </p:cNvPr>
          <p:cNvSpPr txBox="1"/>
          <p:nvPr/>
        </p:nvSpPr>
        <p:spPr>
          <a:xfrm>
            <a:off x="3775587" y="4655595"/>
            <a:ext cx="892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+mj-lt"/>
              </a:rPr>
              <a:t>Progreso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E5EF0F3-FACC-5BBD-9E74-A9742E7E001A}"/>
              </a:ext>
            </a:extLst>
          </p:cNvPr>
          <p:cNvSpPr txBox="1"/>
          <p:nvPr/>
        </p:nvSpPr>
        <p:spPr>
          <a:xfrm>
            <a:off x="5469193" y="4655594"/>
            <a:ext cx="892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+mj-lt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2487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9B1208C-8C1F-ABA2-2420-753D8D744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34" y="1296347"/>
            <a:ext cx="8627806" cy="31909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20129E0D-2B5B-1E94-D356-E6DB1B32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34" y="723647"/>
            <a:ext cx="7704000" cy="572700"/>
          </a:xfrm>
        </p:spPr>
        <p:txBody>
          <a:bodyPr/>
          <a:lstStyle/>
          <a:p>
            <a:pPr algn="ctr"/>
            <a:r>
              <a:rPr lang="es-CL" dirty="0">
                <a:latin typeface="IBM Plex Sans SemiBold" panose="020B0703050203000203" pitchFamily="34" charset="0"/>
                <a:cs typeface="Chakra Petch"/>
              </a:rPr>
              <a:t>Arquitectura del software</a:t>
            </a:r>
            <a:endParaRPr lang="es-CL" dirty="0">
              <a:latin typeface="IBM Plex Sans SemiBold" panose="020B0703050203000203" pitchFamily="34" charset="0"/>
              <a:cs typeface="Chakra Petch" panose="020B0604020202020204" charset="-34"/>
            </a:endParaRPr>
          </a:p>
        </p:txBody>
      </p:sp>
      <p:pic>
        <p:nvPicPr>
          <p:cNvPr id="14" name="Gráfico 13" descr="Diagrama de red con relleno sólido">
            <a:extLst>
              <a:ext uri="{FF2B5EF4-FFF2-40B4-BE49-F238E27FC236}">
                <a16:creationId xmlns:a16="http://schemas.microsoft.com/office/drawing/2014/main" id="{5C31B724-9C1F-96D6-080A-621D546FB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31579"/>
            <a:ext cx="674821" cy="6748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75C83EC-0BF0-7873-7B0D-A81A53521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4557" y="1595341"/>
            <a:ext cx="8171317" cy="24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6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655" y="2209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CL" dirty="0">
                <a:latin typeface="IBM Plex Sans SemiBold" panose="020B0703050203000203" pitchFamily="34" charset="0"/>
                <a:cs typeface="Chakra Petch"/>
              </a:rPr>
              <a:t>Modelo de datos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10" name="Gráfico 9" descr="Jerarquía con relleno sólido">
            <a:extLst>
              <a:ext uri="{FF2B5EF4-FFF2-40B4-BE49-F238E27FC236}">
                <a16:creationId xmlns:a16="http://schemas.microsoft.com/office/drawing/2014/main" id="{B216F8DB-EB12-10DF-91F9-4A01CC30E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34" y="220913"/>
            <a:ext cx="572700" cy="572700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87C0EFA-8635-EB9B-9448-38F5AA557E6D}"/>
              </a:ext>
            </a:extLst>
          </p:cNvPr>
          <p:cNvGrpSpPr/>
          <p:nvPr/>
        </p:nvGrpSpPr>
        <p:grpSpPr>
          <a:xfrm>
            <a:off x="1353671" y="793613"/>
            <a:ext cx="7494494" cy="4294581"/>
            <a:chOff x="1873624" y="793613"/>
            <a:chExt cx="6040346" cy="4294581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41BBB47F-B50F-A2F2-F4A1-A25B1A3DD21C}"/>
                </a:ext>
              </a:extLst>
            </p:cNvPr>
            <p:cNvSpPr/>
            <p:nvPr/>
          </p:nvSpPr>
          <p:spPr>
            <a:xfrm>
              <a:off x="1873624" y="793613"/>
              <a:ext cx="6040346" cy="4294581"/>
            </a:xfrm>
            <a:prstGeom prst="roundRect">
              <a:avLst/>
            </a:prstGeom>
            <a:ln>
              <a:solidFill>
                <a:srgbClr val="FFE21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 dirty="0"/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1F56E790-8F44-69CA-E7CB-8403587E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6588" t="8914"/>
            <a:stretch/>
          </p:blipFill>
          <p:spPr>
            <a:xfrm>
              <a:off x="2108876" y="897182"/>
              <a:ext cx="5611905" cy="41318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E7DA80-FAAA-340F-6108-677DCA8B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84" y="1519083"/>
            <a:ext cx="8627806" cy="22825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419" dirty="0">
                <a:latin typeface="IBM Plex Sans SemiBold" panose="020B0703050203000203" pitchFamily="34" charset="0"/>
                <a:cs typeface="Chakra Petch"/>
              </a:rPr>
              <a:t>Tecnologías utilizadas</a:t>
            </a:r>
            <a:endParaRPr lang="es-419" dirty="0">
              <a:latin typeface="IBM Plex Sans SemiBold" panose="020B0703050203000203" pitchFamily="34" charset="0"/>
            </a:endParaRP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10" name="Imagen 9" descr="Giới thiệu về web học Angular.dev mới được phát hành cho ae FE » Cafedev.vn">
            <a:extLst>
              <a:ext uri="{FF2B5EF4-FFF2-40B4-BE49-F238E27FC236}">
                <a16:creationId xmlns:a16="http://schemas.microsoft.com/office/drawing/2014/main" id="{D484E668-1D8D-F74F-93C2-945736BCE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407" y="2234381"/>
            <a:ext cx="1230777" cy="1262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n 10" descr="Archivo:Node.js logo.svg - Wikipedia, la enciclopedia libre">
            <a:extLst>
              <a:ext uri="{FF2B5EF4-FFF2-40B4-BE49-F238E27FC236}">
                <a16:creationId xmlns:a16="http://schemas.microsoft.com/office/drawing/2014/main" id="{1EB87284-47DD-7CBD-33AD-93E51361F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182" y="2409079"/>
            <a:ext cx="1481634" cy="91273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Google Shape;1101;p35">
            <a:extLst>
              <a:ext uri="{FF2B5EF4-FFF2-40B4-BE49-F238E27FC236}">
                <a16:creationId xmlns:a16="http://schemas.microsoft.com/office/drawing/2014/main" id="{C190C8F9-C27E-27DE-4153-9FEDB454FECD}"/>
              </a:ext>
            </a:extLst>
          </p:cNvPr>
          <p:cNvSpPr txBox="1">
            <a:spLocks/>
          </p:cNvSpPr>
          <p:nvPr/>
        </p:nvSpPr>
        <p:spPr>
          <a:xfrm>
            <a:off x="1012396" y="1884958"/>
            <a:ext cx="1520800" cy="3833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2500" lnSpcReduction="20000"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s-CL" dirty="0">
                <a:latin typeface="IBM Plex Sans SemiBold" panose="020B0703050203000203" pitchFamily="34" charset="0"/>
                <a:cs typeface="Chakra Petch"/>
              </a:rPr>
              <a:t>Frontend</a:t>
            </a:r>
          </a:p>
        </p:txBody>
      </p:sp>
      <p:sp>
        <p:nvSpPr>
          <p:cNvPr id="14" name="Google Shape;1101;p35">
            <a:extLst>
              <a:ext uri="{FF2B5EF4-FFF2-40B4-BE49-F238E27FC236}">
                <a16:creationId xmlns:a16="http://schemas.microsoft.com/office/drawing/2014/main" id="{1B1A41FE-6C57-52A7-5BC4-3625A21FDC49}"/>
              </a:ext>
            </a:extLst>
          </p:cNvPr>
          <p:cNvSpPr txBox="1">
            <a:spLocks/>
          </p:cNvSpPr>
          <p:nvPr/>
        </p:nvSpPr>
        <p:spPr>
          <a:xfrm>
            <a:off x="3742081" y="1882736"/>
            <a:ext cx="1659837" cy="3833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2500" lnSpcReduction="20000"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s-CL" dirty="0">
                <a:latin typeface="IBM Plex Sans SemiBold" panose="020B0703050203000203" pitchFamily="34" charset="0"/>
                <a:cs typeface="Chakra Petch"/>
              </a:rPr>
              <a:t>Backend</a:t>
            </a:r>
          </a:p>
        </p:txBody>
      </p:sp>
      <p:sp>
        <p:nvSpPr>
          <p:cNvPr id="16" name="Google Shape;1101;p35">
            <a:extLst>
              <a:ext uri="{FF2B5EF4-FFF2-40B4-BE49-F238E27FC236}">
                <a16:creationId xmlns:a16="http://schemas.microsoft.com/office/drawing/2014/main" id="{8DCAD395-4845-792E-4158-2CECFA343889}"/>
              </a:ext>
            </a:extLst>
          </p:cNvPr>
          <p:cNvSpPr txBox="1">
            <a:spLocks/>
          </p:cNvSpPr>
          <p:nvPr/>
        </p:nvSpPr>
        <p:spPr>
          <a:xfrm>
            <a:off x="7072718" y="1887838"/>
            <a:ext cx="1659837" cy="38334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fontScale="52500" lnSpcReduction="20000"/>
          </a:bodyPr>
          <a:lstStyle>
            <a:lvl1pPr lvl="0" algn="ctr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s-CL" dirty="0">
                <a:latin typeface="IBM Plex Sans SemiBold" panose="020B0703050203000203" pitchFamily="34" charset="0"/>
                <a:cs typeface="Chakra Petch"/>
              </a:rPr>
              <a:t>Base de datos</a:t>
            </a:r>
          </a:p>
        </p:txBody>
      </p:sp>
      <p:pic>
        <p:nvPicPr>
          <p:cNvPr id="18" name="Imagen 17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53039EE-E512-FAB0-37FB-DC14A9546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381274" y="2319004"/>
            <a:ext cx="1042726" cy="10928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Herramientas con relleno sólido">
            <a:extLst>
              <a:ext uri="{FF2B5EF4-FFF2-40B4-BE49-F238E27FC236}">
                <a16:creationId xmlns:a16="http://schemas.microsoft.com/office/drawing/2014/main" id="{09BCBB24-C07A-70C3-8E4B-EDF1161CF5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4400" y="197700"/>
            <a:ext cx="673500" cy="6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6894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Personalizado 1">
      <a:majorFont>
        <a:latin typeface="IBM Plex Sans Light"/>
        <a:ea typeface=""/>
        <a:cs typeface=""/>
      </a:majorFont>
      <a:minorFont>
        <a:latin typeface="Aptos"/>
        <a:ea typeface=""/>
        <a:cs typeface="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825</TotalTime>
  <Words>344</Words>
  <Application>Microsoft Office PowerPoint</Application>
  <PresentationFormat>Presentación en pantalla (16:9)</PresentationFormat>
  <Paragraphs>74</Paragraphs>
  <Slides>12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IBM Plex Sans</vt:lpstr>
      <vt:lpstr>IBM Plex Sans SemiBold</vt:lpstr>
      <vt:lpstr>Arial</vt:lpstr>
      <vt:lpstr>Aptos</vt:lpstr>
      <vt:lpstr>IBM Plex Sans Medium</vt:lpstr>
      <vt:lpstr>Roboto Condensed Light</vt:lpstr>
      <vt:lpstr>IBM Plex Sans Light</vt:lpstr>
      <vt:lpstr>Wingdings 2</vt:lpstr>
      <vt:lpstr>Chakra Petch</vt:lpstr>
      <vt:lpstr>Vista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del software</vt:lpstr>
      <vt:lpstr>Modelo de datos</vt:lpstr>
      <vt:lpstr>Tecnologías utilizadas</vt:lpstr>
      <vt:lpstr>DEMO</vt:lpstr>
      <vt:lpstr>Obstáculos presentados durante el desarrollo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Nicolás Friz Pereira</dc:creator>
  <cp:lastModifiedBy>Nicolás Friz Pereira</cp:lastModifiedBy>
  <cp:revision>350</cp:revision>
  <dcterms:modified xsi:type="dcterms:W3CDTF">2024-12-08T02:24:12Z</dcterms:modified>
</cp:coreProperties>
</file>